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613" r:id="rId3"/>
    <p:sldId id="614" r:id="rId4"/>
    <p:sldId id="615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612" r:id="rId13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2171" autoAdjust="0"/>
  </p:normalViewPr>
  <p:slideViewPr>
    <p:cSldViewPr>
      <p:cViewPr varScale="1">
        <p:scale>
          <a:sx n="46" d="100"/>
          <a:sy n="46" d="100"/>
        </p:scale>
        <p:origin x="1422" y="48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28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85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39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80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15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33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14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Microprocessor &amp; Assembly Language</a:t>
              </a:r>
              <a:endParaRPr lang="en-US" sz="1400" b="1" i="1" dirty="0">
                <a:latin typeface="Palatino Linotype" panose="02040502050505030304" pitchFamily="18" charset="0"/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University of </a:t>
            </a:r>
            <a:r>
              <a:rPr lang="en-MY" dirty="0" err="1"/>
              <a:t>Basrah</a:t>
            </a:r>
            <a:r>
              <a:rPr lang="en-MY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93D1F3-F9E5-BE62-98E0-BEC3052C7D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08" y="3201036"/>
            <a:ext cx="3146796" cy="311894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8317" y="275623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Special Topics: Microprocessor &amp; Assembly Language</a:t>
            </a:r>
            <a:r>
              <a:rPr lang="ar-IQ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</a:p>
          <a:p>
            <a:r>
              <a:rPr lang="en-MY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</a:t>
            </a:r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ar-IQ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8</a:t>
            </a:r>
            <a:endParaRPr lang="en-US" sz="40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117910" y="97057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US" dirty="0"/>
              <a:t>Computer Science Dept/ College of Education for Pure Sciences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1412-6164-502B-3C41-F77E645E1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A2FF6-C7EF-D2AF-21BD-DA4EEF803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3600" dirty="0"/>
              <a:t>Write an assembly language program to generate B where b is the inverse of A.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E04963-F3DE-9589-C593-D991A7B802E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33080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E55C-CC5F-9539-D933-0EFEA7EC8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Solution: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C6C96-EC65-1878-EEC3-C572223F8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1509196"/>
            <a:ext cx="13166263" cy="5949276"/>
          </a:xfrm>
        </p:spPr>
        <p:txBody>
          <a:bodyPr/>
          <a:lstStyle/>
          <a:p>
            <a:endParaRPr lang="en-MY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F76837-C0F5-BBF3-B876-7C2A2D77D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096" y="1563975"/>
            <a:ext cx="5184576" cy="589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196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74C1B-255A-57DA-F40D-9BE8B37DD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Generating a Memory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0DB28-26A8-91F2-CF09-B8A95EB03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2090804"/>
            <a:ext cx="8832979" cy="5367667"/>
          </a:xfrm>
        </p:spPr>
        <p:txBody>
          <a:bodyPr>
            <a:normAutofit/>
          </a:bodyPr>
          <a:lstStyle/>
          <a:p>
            <a:r>
              <a:rPr lang="en-MY" sz="3200" b="1" dirty="0"/>
              <a:t>Logical address </a:t>
            </a:r>
            <a:r>
              <a:rPr lang="en-MY" sz="3200" dirty="0"/>
              <a:t>in 8088 described by segment and offset</a:t>
            </a:r>
            <a:r>
              <a:rPr lang="en-US" sz="3200" dirty="0"/>
              <a:t>,</a:t>
            </a:r>
            <a:r>
              <a:rPr lang="en-MY" sz="3200" dirty="0"/>
              <a:t> both segment and offset are 16 bit in length (</a:t>
            </a:r>
            <a:r>
              <a:rPr lang="en-MY" sz="3200" b="1" dirty="0"/>
              <a:t>why</a:t>
            </a:r>
            <a:r>
              <a:rPr lang="en-MY" sz="3200" dirty="0"/>
              <a:t>) because all registers are 16 bit in length.</a:t>
            </a:r>
          </a:p>
          <a:p>
            <a:r>
              <a:rPr lang="en-MY" sz="3200" b="1" dirty="0"/>
              <a:t>Physical address </a:t>
            </a:r>
            <a:r>
              <a:rPr lang="en-MY" sz="3200" dirty="0"/>
              <a:t>is 20 bit in length ,the generation of physical address involves combining offset value with base(segment) value after shifting it one step to the left.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EA7B1-4147-70E8-7497-568103250B7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6C0A3F-39A8-936C-3068-75CA4BB655E1}"/>
              </a:ext>
            </a:extLst>
          </p:cNvPr>
          <p:cNvSpPr txBox="1"/>
          <p:nvPr/>
        </p:nvSpPr>
        <p:spPr>
          <a:xfrm>
            <a:off x="10509200" y="2441097"/>
            <a:ext cx="1823320" cy="401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Logical Address</a:t>
            </a:r>
            <a:endParaRPr lang="en-MY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661D23-3F52-8C59-E695-9826D016CA8B}"/>
              </a:ext>
            </a:extLst>
          </p:cNvPr>
          <p:cNvSpPr txBox="1"/>
          <p:nvPr/>
        </p:nvSpPr>
        <p:spPr>
          <a:xfrm>
            <a:off x="10221168" y="3903547"/>
            <a:ext cx="2587375" cy="401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Segment              Offset</a:t>
            </a:r>
            <a:endParaRPr lang="en-MY" b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6DA7EC-3494-2547-025E-2A31DA942687}"/>
              </a:ext>
            </a:extLst>
          </p:cNvPr>
          <p:cNvCxnSpPr>
            <a:stCxn id="5" idx="2"/>
          </p:cNvCxnSpPr>
          <p:nvPr/>
        </p:nvCxnSpPr>
        <p:spPr>
          <a:xfrm flipH="1">
            <a:off x="10797232" y="2842104"/>
            <a:ext cx="623628" cy="10440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DFBDAF1-F7CF-6BE2-9C6B-4CB10651E6FC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11420860" y="2842104"/>
            <a:ext cx="911660" cy="9319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519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BD57F-0DB0-53D8-04D0-A96FE8DCF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144DE-782A-9CF8-FB88-B738DAA38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Find physical address, if segment= 1224h and offset =0032h</a:t>
            </a:r>
            <a:endParaRPr lang="en-MY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01243-2221-9D2C-138C-F7AB4117744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8387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8243E-1B11-D5D0-1ADA-D8DDDBA27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</a:t>
            </a:r>
            <a:r>
              <a:rPr lang="en-US" sz="4400" dirty="0"/>
              <a:t> physical address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44E1A-126C-C1B5-2E5C-CEFA72CB1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Find physical address, if segment= 1224h and offset =0032h</a:t>
            </a:r>
          </a:p>
          <a:p>
            <a:endParaRPr lang="en-US" sz="3200" dirty="0"/>
          </a:p>
          <a:p>
            <a:r>
              <a:rPr lang="en-US" sz="3200" dirty="0"/>
              <a:t>Segment =1224h                      12240h</a:t>
            </a:r>
          </a:p>
          <a:p>
            <a:pPr marL="0" indent="0">
              <a:buNone/>
            </a:pPr>
            <a:r>
              <a:rPr lang="en-US" sz="3200" dirty="0"/>
              <a:t>12240h</a:t>
            </a:r>
          </a:p>
          <a:p>
            <a:pPr marL="0" indent="0">
              <a:buNone/>
            </a:pPr>
            <a:r>
              <a:rPr lang="en-US" sz="3200" dirty="0"/>
              <a:t>   0032+</a:t>
            </a:r>
          </a:p>
          <a:p>
            <a:pPr marL="0" indent="0">
              <a:buNone/>
            </a:pPr>
            <a:r>
              <a:rPr lang="en-US" sz="3200" dirty="0"/>
              <a:t> ______</a:t>
            </a:r>
          </a:p>
          <a:p>
            <a:pPr marL="0" indent="0">
              <a:buNone/>
            </a:pPr>
            <a:r>
              <a:rPr lang="en-US" sz="3200" dirty="0"/>
              <a:t> 12272h physical address</a:t>
            </a: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A595B-528E-7F17-5B25-DB329428344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2C42F39-2860-9C42-CE14-A6468AAF3A45}"/>
              </a:ext>
            </a:extLst>
          </p:cNvPr>
          <p:cNvCxnSpPr>
            <a:cxnSpLocks/>
          </p:cNvCxnSpPr>
          <p:nvPr/>
        </p:nvCxnSpPr>
        <p:spPr>
          <a:xfrm>
            <a:off x="3924920" y="3652333"/>
            <a:ext cx="14174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CA54678-37F2-D942-44A5-E180A6430541}"/>
              </a:ext>
            </a:extLst>
          </p:cNvPr>
          <p:cNvSpPr txBox="1"/>
          <p:nvPr/>
        </p:nvSpPr>
        <p:spPr>
          <a:xfrm>
            <a:off x="3924920" y="3146956"/>
            <a:ext cx="1962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Shift left</a:t>
            </a:r>
            <a:r>
              <a:rPr lang="en-MY" sz="2800" dirty="0">
                <a:solidFill>
                  <a:srgbClr val="FF0000"/>
                </a:solidFill>
              </a:rPr>
              <a:t>*10</a:t>
            </a:r>
          </a:p>
        </p:txBody>
      </p:sp>
    </p:spTree>
    <p:extLst>
      <p:ext uri="{BB962C8B-B14F-4D97-AF65-F5344CB8AC3E}">
        <p14:creationId xmlns:p14="http://schemas.microsoft.com/office/powerpoint/2010/main" val="1717877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1FB8A-F5BE-7E02-7D9F-52188D2EA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Ex2: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A8CAC-2324-C2C2-55DC-7B80A1227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  Find offset when PA=003B3h and Segment=0039h</a:t>
            </a:r>
          </a:p>
          <a:p>
            <a:pPr marL="342900" lvl="1" indent="0">
              <a:buNone/>
            </a:pPr>
            <a:r>
              <a:rPr lang="en-US" sz="3400" dirty="0"/>
              <a:t>PA=Segment*10+offset.</a:t>
            </a:r>
          </a:p>
          <a:p>
            <a:pPr marL="342900" lvl="1" indent="0">
              <a:buNone/>
            </a:pPr>
            <a:endParaRPr lang="en-US" sz="3400" dirty="0"/>
          </a:p>
          <a:p>
            <a:pPr marL="342900" lvl="1" indent="0">
              <a:buNone/>
            </a:pPr>
            <a:r>
              <a:rPr lang="en-US" sz="3400" dirty="0"/>
              <a:t>003B3=0039*10+offset</a:t>
            </a:r>
          </a:p>
          <a:p>
            <a:pPr marL="342900" lvl="1" indent="0">
              <a:buNone/>
            </a:pPr>
            <a:r>
              <a:rPr lang="en-US" sz="3400" dirty="0"/>
              <a:t>Offset=003B3-00390</a:t>
            </a:r>
          </a:p>
          <a:p>
            <a:pPr marL="342900" lvl="1" indent="0">
              <a:buNone/>
            </a:pPr>
            <a:r>
              <a:rPr lang="en-US" sz="3400" dirty="0"/>
              <a:t>=00033</a:t>
            </a:r>
            <a:endParaRPr lang="en-MY" sz="3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FF76B-481A-921F-0E8D-24720757D99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9203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99BF6-1994-7D10-87FB-F1CBD3C9E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Addressing modes of 8088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6D9A1-AB9A-96AD-7887-0462A770C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MY" sz="3200" dirty="0"/>
              <a:t>When 8088 executes an instruction, it performs a specified operation on data, these data are called operands, and they may reside in one of the </a:t>
            </a:r>
            <a:r>
              <a:rPr lang="en-MY" sz="3200" dirty="0">
                <a:solidFill>
                  <a:srgbClr val="FF0000"/>
                </a:solidFill>
              </a:rPr>
              <a:t>internal registers </a:t>
            </a:r>
            <a:r>
              <a:rPr lang="en-MY" sz="3200" dirty="0"/>
              <a:t>or </a:t>
            </a:r>
            <a:r>
              <a:rPr lang="en-MY" sz="3200" dirty="0">
                <a:solidFill>
                  <a:srgbClr val="FF0000"/>
                </a:solidFill>
              </a:rPr>
              <a:t>stored in memory location </a:t>
            </a:r>
            <a:r>
              <a:rPr lang="en-MY" sz="3200" dirty="0"/>
              <a:t>or </a:t>
            </a:r>
            <a:r>
              <a:rPr lang="en-MY" sz="3200" dirty="0">
                <a:solidFill>
                  <a:srgbClr val="FF0000"/>
                </a:solidFill>
              </a:rPr>
              <a:t>(I/0)</a:t>
            </a:r>
            <a:r>
              <a:rPr lang="en-MY" sz="3200" dirty="0"/>
              <a:t> port.</a:t>
            </a:r>
          </a:p>
          <a:p>
            <a:r>
              <a:rPr lang="en-MY" sz="3200" dirty="0"/>
              <a:t>To access these different types of operands the 8088 is provided with various addressing modes? and they are.</a:t>
            </a:r>
          </a:p>
          <a:p>
            <a:pPr marL="747712" lvl="1" indent="-342900">
              <a:buFont typeface="+mj-lt"/>
              <a:buAutoNum type="arabicPeriod"/>
            </a:pPr>
            <a:r>
              <a:rPr lang="en-MY" sz="2800" b="1" i="0" u="none" strike="noStrike" baseline="0" dirty="0">
                <a:latin typeface="*Times New Roman-Bold-13484-Identity-H"/>
              </a:rPr>
              <a:t> Register Addressing Mode</a:t>
            </a:r>
          </a:p>
          <a:p>
            <a:pPr marL="684213" lvl="2" indent="0">
              <a:buNone/>
            </a:pPr>
            <a:r>
              <a:rPr lang="en-MY" sz="2800" b="0" i="0" u="none" strike="noStrike" baseline="0" dirty="0">
                <a:latin typeface="*Minion Pro-13489-Identity-H"/>
              </a:rPr>
              <a:t>The operands to be accessed are reside in one of the internal </a:t>
            </a:r>
            <a:r>
              <a:rPr lang="en-MY" sz="2800" b="0" i="0" u="none" strike="noStrike" baseline="0" dirty="0">
                <a:solidFill>
                  <a:srgbClr val="FF0000"/>
                </a:solidFill>
                <a:latin typeface="*Minion Pro-13489-Identity-H"/>
              </a:rPr>
              <a:t>registers</a:t>
            </a:r>
            <a:r>
              <a:rPr lang="en-MY" sz="2800" b="0" i="0" u="none" strike="noStrike" baseline="0" dirty="0">
                <a:latin typeface="*Minion Pro-13489-Identity-H"/>
              </a:rPr>
              <a:t> such as:  MOV AX, BX       MOV DH, CL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MY" sz="2800" b="1" i="0" u="none" strike="noStrike" baseline="0" dirty="0">
                <a:latin typeface="*Times New Roman-Bold-13484-Identity-H"/>
              </a:rPr>
              <a:t> Immediate Addressing Mode</a:t>
            </a:r>
          </a:p>
          <a:p>
            <a:pPr marL="684213" lvl="2" indent="0">
              <a:buNone/>
            </a:pPr>
            <a:r>
              <a:rPr lang="en-MY" sz="2800" b="0" i="0" u="none" strike="noStrike" baseline="0" dirty="0">
                <a:latin typeface="*Minion Pro-13489-Identity-H"/>
              </a:rPr>
              <a:t>The source is a </a:t>
            </a:r>
            <a:r>
              <a:rPr lang="en-MY" sz="2800" b="0" i="0" u="none" strike="noStrike" baseline="0" dirty="0">
                <a:solidFill>
                  <a:srgbClr val="FF0000"/>
                </a:solidFill>
                <a:latin typeface="*Minion Pro-13489-Identity-H"/>
              </a:rPr>
              <a:t>constant data</a:t>
            </a:r>
            <a:r>
              <a:rPr lang="en-MY" sz="2800" b="0" i="0" u="none" strike="noStrike" baseline="0" dirty="0">
                <a:latin typeface="*Minion Pro-13489-Identity-H"/>
              </a:rPr>
              <a:t> (byte or word) for example:</a:t>
            </a:r>
          </a:p>
          <a:p>
            <a:pPr marL="684213" lvl="2" indent="0">
              <a:buNone/>
            </a:pPr>
            <a:r>
              <a:rPr lang="en-MY" sz="2800" b="0" i="0" u="none" strike="noStrike" baseline="0" dirty="0">
                <a:latin typeface="*Minion Pro-13489-Identity-H"/>
              </a:rPr>
              <a:t>MOV AL, 22 </a:t>
            </a:r>
            <a:r>
              <a:rPr lang="en-MY" sz="2800" b="0" i="0" u="none" strike="noStrike" baseline="0" dirty="0">
                <a:latin typeface="*Minion Pro-13490-Identity-H"/>
              </a:rPr>
              <a:t>h</a:t>
            </a:r>
          </a:p>
          <a:p>
            <a:pPr marL="684213" lvl="2" indent="0">
              <a:buNone/>
            </a:pPr>
            <a:r>
              <a:rPr lang="en-MY" sz="2800" b="0" i="0" u="none" strike="noStrike" baseline="0" dirty="0">
                <a:latin typeface="*Minion Pro-13489-Identity-H"/>
              </a:rPr>
              <a:t>MOV BX, 3324 </a:t>
            </a:r>
            <a:r>
              <a:rPr lang="en-MY" sz="2800" b="0" i="0" u="none" strike="noStrike" baseline="0" dirty="0">
                <a:latin typeface="*Minion Pro-13490-Identity-H"/>
              </a:rPr>
              <a:t>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AC6732-EC5D-0C1C-0209-2BC3457729C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7225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E7EBF-90C5-6B94-7602-18103E147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Addressing modes of 8088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6684E-3325-A3CB-C87C-A6155357D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514350">
              <a:buFont typeface="+mj-lt"/>
              <a:buAutoNum type="arabicPeriod" startAt="3"/>
            </a:pPr>
            <a:r>
              <a:rPr lang="en-MY" sz="2800" b="1" i="0" u="none" strike="noStrike" baseline="0" dirty="0">
                <a:latin typeface="*Times New Roman-Bold-13484-Identity-H"/>
              </a:rPr>
              <a:t> Direct Addressing Mode</a:t>
            </a:r>
          </a:p>
          <a:p>
            <a:pPr marL="684213" lvl="2" indent="0">
              <a:buNone/>
            </a:pPr>
            <a:r>
              <a:rPr lang="en-MY" sz="2800" b="0" i="0" u="none" strike="noStrike" baseline="0" dirty="0">
                <a:latin typeface="*Minion Pro-13489-Identity-H"/>
              </a:rPr>
              <a:t>In This type the instruction holds an </a:t>
            </a:r>
            <a:r>
              <a:rPr lang="en-MY" sz="2800" b="0" i="0" u="none" strike="noStrike" baseline="0" dirty="0">
                <a:solidFill>
                  <a:srgbClr val="FF0000"/>
                </a:solidFill>
                <a:latin typeface="*Minion Pro-13489-Identity-H"/>
              </a:rPr>
              <a:t>effective address </a:t>
            </a:r>
            <a:r>
              <a:rPr lang="en-MY" sz="2800" b="0" i="0" u="none" strike="noStrike" baseline="0" dirty="0">
                <a:latin typeface="*Minion Pro-13489-Identity-H"/>
              </a:rPr>
              <a:t>(EA) instead of data.</a:t>
            </a:r>
            <a:endParaRPr lang="en-MY" sz="2800" dirty="0"/>
          </a:p>
          <a:p>
            <a:pPr marL="746125" lvl="2" indent="0">
              <a:buNone/>
            </a:pPr>
            <a:r>
              <a:rPr lang="en-MY" sz="2800" dirty="0">
                <a:latin typeface="*Minion Pro-13489-Identity-H"/>
              </a:rPr>
              <a:t>EA is 16 bit offset from the location specified by the value of DS register; this address is combined with the contents of DS to produce the physical address (PA) of the operand in memory for example:</a:t>
            </a:r>
          </a:p>
          <a:p>
            <a:pPr marL="746125" lvl="2" indent="0">
              <a:buNone/>
            </a:pPr>
            <a:r>
              <a:rPr lang="en-MY" sz="2800" dirty="0">
                <a:latin typeface="*Minion Pro-13489-Identity-H"/>
              </a:rPr>
              <a:t>MOV CX, Alpha         </a:t>
            </a:r>
            <a:r>
              <a:rPr lang="en-MY" sz="2800" b="0" i="0" u="none" strike="noStrike" baseline="0" dirty="0">
                <a:latin typeface="*Minion Pro-13489-Identity-H"/>
              </a:rPr>
              <a:t>effective address </a:t>
            </a:r>
            <a:r>
              <a:rPr lang="en-MY" sz="2800" dirty="0">
                <a:latin typeface="*Minion Pro-13489-Identity-H"/>
              </a:rPr>
              <a:t>EA (Alpha) =l234h and DS=0200</a:t>
            </a:r>
          </a:p>
          <a:p>
            <a:pPr marL="746125" lvl="2" indent="0">
              <a:buNone/>
            </a:pPr>
            <a:r>
              <a:rPr lang="en-MY" sz="2800" dirty="0">
                <a:latin typeface="*Minion Pro-13489-Identity-H"/>
              </a:rPr>
              <a:t>PA=02000 + 1234h=03234h is the physical address of alpha that contain the data that will be stored in CX.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E094B-5846-C643-BE6B-358CE6A4D55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107F35-6B32-C424-82E1-2CC3301959E3}"/>
              </a:ext>
            </a:extLst>
          </p:cNvPr>
          <p:cNvCxnSpPr>
            <a:cxnSpLocks/>
          </p:cNvCxnSpPr>
          <p:nvPr/>
        </p:nvCxnSpPr>
        <p:spPr>
          <a:xfrm>
            <a:off x="3452416" y="4750296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89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6AED6-ACBC-8538-653A-B7F85D375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Addressing modes of 8088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1BFF-F4F6-B361-AB56-39A80466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68" y="1791446"/>
            <a:ext cx="13166263" cy="5839169"/>
          </a:xfrm>
        </p:spPr>
        <p:txBody>
          <a:bodyPr>
            <a:noAutofit/>
          </a:bodyPr>
          <a:lstStyle/>
          <a:p>
            <a:pPr marL="857250" lvl="1" indent="-514350">
              <a:buFont typeface="+mj-lt"/>
              <a:buAutoNum type="arabicPeriod" startAt="4"/>
            </a:pPr>
            <a:r>
              <a:rPr lang="en-MY" sz="2400" b="1" dirty="0">
                <a:latin typeface="*Times New Roman-Bold-13484-Identity-H"/>
              </a:rPr>
              <a:t>Register Indirect Addressing Mode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In this type EA is reside in one of the following registers </a:t>
            </a:r>
            <a:r>
              <a:rPr lang="en-MY" sz="2400" dirty="0">
                <a:solidFill>
                  <a:srgbClr val="FF0000"/>
                </a:solidFill>
                <a:latin typeface="*Minion Pro-13489-Identity-H"/>
              </a:rPr>
              <a:t>SI, DI, BX or BP </a:t>
            </a:r>
            <a:r>
              <a:rPr lang="en-MY" sz="2400" dirty="0">
                <a:latin typeface="*Minion Pro-13489-Identity-H"/>
              </a:rPr>
              <a:t>such as: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MOV AX, [SI]           SI=0100 and DS=0300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PA= DS*</a:t>
            </a:r>
            <a:r>
              <a:rPr lang="ar-IQ" sz="2400" dirty="0">
                <a:latin typeface="*Minion Pro-13489-Identity-H"/>
              </a:rPr>
              <a:t>10</a:t>
            </a:r>
            <a:r>
              <a:rPr lang="en-MY" sz="2400" dirty="0">
                <a:latin typeface="*Minion Pro-13489-Identity-H"/>
              </a:rPr>
              <a:t> + EA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PA=03000+0100=0300 is the physical address of the data that will be stored in AX.</a:t>
            </a:r>
          </a:p>
          <a:p>
            <a:pPr marL="857250" lvl="2" indent="-514350">
              <a:buFont typeface="+mj-lt"/>
              <a:buAutoNum type="arabicPeriod" startAt="5"/>
            </a:pPr>
            <a:r>
              <a:rPr lang="en-MY" sz="2400" b="1" dirty="0">
                <a:latin typeface="*Times New Roman-Bold-13484-Identity-H"/>
              </a:rPr>
              <a:t>Based Addressing Mode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One operands is a base register (</a:t>
            </a:r>
            <a:r>
              <a:rPr lang="en-MY" sz="2400" dirty="0">
                <a:solidFill>
                  <a:srgbClr val="FF0000"/>
                </a:solidFill>
                <a:latin typeface="*Minion Pro-13489-Identity-H"/>
              </a:rPr>
              <a:t>BX or BP</a:t>
            </a:r>
            <a:r>
              <a:rPr lang="en-MY" sz="2400" dirty="0">
                <a:latin typeface="*Minion Pro-13489-Identity-H"/>
              </a:rPr>
              <a:t>) with a </a:t>
            </a:r>
            <a:r>
              <a:rPr lang="en-MY" sz="2400" dirty="0">
                <a:solidFill>
                  <a:srgbClr val="FF0000"/>
                </a:solidFill>
                <a:latin typeface="*Minion Pro-13489-Identity-H"/>
              </a:rPr>
              <a:t>displacement</a:t>
            </a:r>
            <a:r>
              <a:rPr lang="en-MY" sz="2400" dirty="0">
                <a:latin typeface="*Minion Pro-13489-Identity-H"/>
              </a:rPr>
              <a:t> for example: MOV [BX] + Alpha, AL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EA= BX+ Alpha, PA= DS*</a:t>
            </a:r>
            <a:r>
              <a:rPr lang="ar-IQ" sz="2400" dirty="0">
                <a:latin typeface="*Minion Pro-13489-Identity-H"/>
              </a:rPr>
              <a:t>10</a:t>
            </a:r>
            <a:r>
              <a:rPr lang="en-MY" sz="2400" dirty="0">
                <a:latin typeface="*Minion Pro-13489-Identity-H"/>
              </a:rPr>
              <a:t> + EA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MOV CH, [BP] + Alpha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PA=SS*</a:t>
            </a:r>
            <a:r>
              <a:rPr lang="ar-IQ" sz="2400" dirty="0">
                <a:latin typeface="*Minion Pro-13489-Identity-H"/>
              </a:rPr>
              <a:t>10</a:t>
            </a:r>
            <a:r>
              <a:rPr lang="en-MY" sz="2400" dirty="0">
                <a:latin typeface="*Minion Pro-13489-Identity-H"/>
              </a:rPr>
              <a:t> + EA where EA=BP + Alpha</a:t>
            </a:r>
          </a:p>
          <a:p>
            <a:pPr marL="857250" lvl="2" indent="-514350">
              <a:buFont typeface="+mj-lt"/>
              <a:buAutoNum type="arabicPeriod" startAt="5"/>
            </a:pPr>
            <a:r>
              <a:rPr lang="en-MY" sz="2400" b="1" dirty="0">
                <a:latin typeface="*Minion Pro-13489-Identity-H"/>
              </a:rPr>
              <a:t>Indexed Addressing Mode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One operand is an index register (SI or DI) with indirect </a:t>
            </a:r>
            <a:r>
              <a:rPr lang="en-MY" sz="2400" dirty="0">
                <a:solidFill>
                  <a:srgbClr val="FF0000"/>
                </a:solidFill>
                <a:latin typeface="*Minion Pro-13489-Identity-H"/>
              </a:rPr>
              <a:t>displacement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such as: MOV BL, [SI] + Alpha </a:t>
            </a:r>
            <a:r>
              <a:rPr lang="ar-IQ" sz="2400" dirty="0">
                <a:latin typeface="*Minion Pro-13489-Identity-H"/>
              </a:rPr>
              <a:t>       </a:t>
            </a:r>
            <a:r>
              <a:rPr lang="en-MY" sz="2400" dirty="0">
                <a:latin typeface="*Minion Pro-13489-Identity-H"/>
              </a:rPr>
              <a:t>where Alpha is a </a:t>
            </a:r>
            <a:r>
              <a:rPr lang="en-MY" sz="2400" dirty="0">
                <a:solidFill>
                  <a:srgbClr val="FF0000"/>
                </a:solidFill>
                <a:latin typeface="*Minion Pro-13489-Identity-H"/>
              </a:rPr>
              <a:t>displacement</a:t>
            </a:r>
            <a:r>
              <a:rPr lang="en-MY" sz="2400" dirty="0">
                <a:latin typeface="*Minion Pro-13489-Identity-H"/>
              </a:rPr>
              <a:t> ,PA=DS*</a:t>
            </a:r>
            <a:r>
              <a:rPr lang="ar-IQ" sz="2400" dirty="0">
                <a:latin typeface="*Minion Pro-13489-Identity-H"/>
              </a:rPr>
              <a:t>10</a:t>
            </a:r>
            <a:r>
              <a:rPr lang="en-MY" sz="2400" dirty="0">
                <a:latin typeface="*Minion Pro-13489-Identity-H"/>
              </a:rPr>
              <a:t> +SI+ Alpha</a:t>
            </a:r>
          </a:p>
        </p:txBody>
      </p:sp>
    </p:spTree>
    <p:extLst>
      <p:ext uri="{BB962C8B-B14F-4D97-AF65-F5344CB8AC3E}">
        <p14:creationId xmlns:p14="http://schemas.microsoft.com/office/powerpoint/2010/main" val="3764246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BD90C-E078-1286-FB7B-E0D03B931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Addressing modes of 8088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4334C-A292-9545-31AF-58523C56C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2" indent="-514350">
              <a:buFont typeface="+mj-lt"/>
              <a:buAutoNum type="arabicPeriod" startAt="7"/>
            </a:pPr>
            <a:r>
              <a:rPr lang="en-MY" sz="2800" dirty="0"/>
              <a:t> </a:t>
            </a:r>
            <a:r>
              <a:rPr lang="en-MY" sz="2800" b="1" dirty="0">
                <a:latin typeface="*Minion Pro-13489-Identity-H"/>
              </a:rPr>
              <a:t>Based Indexed Addressing Mode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This type combine based addressing with index addressing, i.e. One</a:t>
            </a:r>
            <a:r>
              <a:rPr lang="ar-IQ" sz="2400" dirty="0">
                <a:latin typeface="*Minion Pro-13489-Identity-H"/>
              </a:rPr>
              <a:t> </a:t>
            </a:r>
            <a:r>
              <a:rPr lang="en-MY" sz="2400" dirty="0">
                <a:latin typeface="*Minion Pro-13489-Identity-H"/>
              </a:rPr>
              <a:t>operands contain base register and index register with displacement</a:t>
            </a:r>
            <a:r>
              <a:rPr lang="ar-IQ" sz="2400" dirty="0">
                <a:latin typeface="*Minion Pro-13489-Identity-H"/>
              </a:rPr>
              <a:t> </a:t>
            </a:r>
            <a:r>
              <a:rPr lang="en-MY" sz="2400" dirty="0">
                <a:latin typeface="*Minion Pro-13489-Identity-H"/>
              </a:rPr>
              <a:t>such as: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MOV AH, [BX][SI] + Beta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EA=BX + SI + Beta</a:t>
            </a:r>
          </a:p>
          <a:p>
            <a:pPr marL="623887" lvl="3" indent="0">
              <a:buNone/>
            </a:pPr>
            <a:r>
              <a:rPr lang="en-MY" sz="2400" dirty="0">
                <a:latin typeface="*Minion Pro-13489-Identity-H"/>
              </a:rPr>
              <a:t>PA=DS*</a:t>
            </a:r>
            <a:r>
              <a:rPr lang="ar-IQ" sz="2400" dirty="0">
                <a:latin typeface="*Minion Pro-13489-Identity-H"/>
              </a:rPr>
              <a:t>10</a:t>
            </a:r>
            <a:r>
              <a:rPr lang="en-MY" sz="2400" dirty="0">
                <a:latin typeface="*Minion Pro-13489-Identity-H"/>
              </a:rPr>
              <a:t> + EA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9FE0D-A35E-580F-F022-47908C84D7A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1506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19693</TotalTime>
  <Words>675</Words>
  <Application>Microsoft Office PowerPoint</Application>
  <PresentationFormat>Custom</PresentationFormat>
  <Paragraphs>78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*Minion Pro-13489-Identity-H</vt:lpstr>
      <vt:lpstr>*Minion Pro-13490-Identity-H</vt:lpstr>
      <vt:lpstr>*Times New Roman-Bold-13484-Identity-H</vt:lpstr>
      <vt:lpstr>Arial</vt:lpstr>
      <vt:lpstr>Calibri</vt:lpstr>
      <vt:lpstr>Courier New</vt:lpstr>
      <vt:lpstr>Palatino Linotype</vt:lpstr>
      <vt:lpstr>Wingdings</vt:lpstr>
      <vt:lpstr>Office Theme</vt:lpstr>
      <vt:lpstr>PowerPoint Presentation</vt:lpstr>
      <vt:lpstr>Generating a Memory Address</vt:lpstr>
      <vt:lpstr>EX:</vt:lpstr>
      <vt:lpstr>Solution: physical address</vt:lpstr>
      <vt:lpstr>Ex2:</vt:lpstr>
      <vt:lpstr>Addressing modes of 8088</vt:lpstr>
      <vt:lpstr>Addressing modes of 8088 Cont.</vt:lpstr>
      <vt:lpstr>Addressing modes of 8088 Cont.</vt:lpstr>
      <vt:lpstr>Addressing modes of 8088 Cont.</vt:lpstr>
      <vt:lpstr>EX:</vt:lpstr>
      <vt:lpstr>Solution: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2922</cp:revision>
  <cp:lastPrinted>2016-01-16T17:38:40Z</cp:lastPrinted>
  <dcterms:created xsi:type="dcterms:W3CDTF">2014-06-16T13:46:25Z</dcterms:created>
  <dcterms:modified xsi:type="dcterms:W3CDTF">2023-01-03T12:26:59Z</dcterms:modified>
</cp:coreProperties>
</file>